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393" r:id="rId6"/>
    <p:sldId id="401" r:id="rId7"/>
    <p:sldId id="389" r:id="rId8"/>
    <p:sldId id="405" r:id="rId9"/>
    <p:sldId id="406" r:id="rId10"/>
    <p:sldId id="257" r:id="rId11"/>
    <p:sldId id="403" r:id="rId12"/>
    <p:sldId id="407" r:id="rId13"/>
    <p:sldId id="263" r:id="rId14"/>
    <p:sldId id="410" r:id="rId15"/>
    <p:sldId id="295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5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675DA-B434-4E48-9247-A7060CCE94F5}" type="datetimeFigureOut">
              <a:rPr lang="en-US" smtClean="0"/>
              <a:t>6/11/24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37023-3750-1443-B02C-F87AC96F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0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7DB3C-1426-41C7-9CE5-B940EE8B6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112" y="5150839"/>
            <a:ext cx="9144000" cy="91776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68972-C96E-4BE1-BBD4-072AE31EE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1112" y="6202625"/>
            <a:ext cx="9144000" cy="46662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8288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E1F4C-8CD0-4AFF-B90D-D579EC41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95970-2093-4931-8AC2-5304C0AD3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198FE-7D0E-4ADE-A52E-28CE7417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E3FB-1554-AA43-8BAD-A3639EC9094A}" type="datetime1">
              <a:rPr lang="en-GB" smtClean="0"/>
              <a:t>11/06/2024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B8B58-8DAC-41FB-A901-37C67072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5D2B3-29BF-4CF2-8712-EDFD918E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CA7-77B7-4CFC-9BF3-5E29C117DFE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5105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B3F1E5-8443-4044-B6E4-9900E0039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041F6-811A-4DA9-A42B-A13EE9C86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DD577-8F8B-4423-8EF6-381D5BC1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2551-8D22-894D-84DE-C5221C9CC50B}" type="datetime1">
              <a:rPr lang="en-GB" smtClean="0"/>
              <a:t>11/06/2024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022BF-9B8F-4D6B-A89B-0245749E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01D50-A7DD-46B4-A7E1-AC4DA2079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CA7-77B7-4CFC-9BF3-5E29C117DFE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4376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4C561-D477-43BC-8407-CB7CBC820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89B1B-737B-42BF-9F1E-395202F40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6E001-8268-4A0F-8EF8-FF9500885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D4EE-76C5-2748-A8A4-9C844B9C0C92}" type="datetime1">
              <a:rPr lang="en-GB" smtClean="0"/>
              <a:t>11/06/2024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B7834-CD7E-4701-BFED-3F2A9BE1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66BF1-385B-45D3-BB1F-3BF99868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CA7-77B7-4CFC-9BF3-5E29C117DFE1}" type="slidenum">
              <a:rPr lang="en-AE" smtClean="0"/>
              <a:t>‹#›</a:t>
            </a:fld>
            <a:endParaRPr lang="en-A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38C4B4-BABE-43B1-8A36-B602C1FFB839}"/>
              </a:ext>
            </a:extLst>
          </p:cNvPr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E4D1BD-3833-4069-A5D0-4D80B19CBD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6978" y="278130"/>
            <a:ext cx="1120222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F778C-CC5F-4B08-A139-FF717E343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74CF7-508F-4C4C-9A45-E5C695F18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A77FE-E3C9-47FE-8F97-7DBF29E5E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BDA2-1FB0-F544-8C76-70D6BB3A763F}" type="datetime1">
              <a:rPr lang="en-GB" smtClean="0"/>
              <a:t>11/06/2024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75361-7D2F-484A-A401-4EF58B017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190A2-1997-4596-AAFD-6210EAA8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CA7-77B7-4CFC-9BF3-5E29C117DFE1}" type="slidenum">
              <a:rPr lang="en-AE" smtClean="0"/>
              <a:t>‹#›</a:t>
            </a:fld>
            <a:endParaRPr lang="en-A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B66B69-17A1-4C31-A191-ED2DC869E96F}"/>
              </a:ext>
            </a:extLst>
          </p:cNvPr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8C987E-527E-4D44-B4A3-687A4FB7C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6978" y="278130"/>
            <a:ext cx="1120222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5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066F-4185-4E1B-85E8-5F484C4E6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86690-DC7B-4BC4-AC42-6902D2BFA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4E962-7E70-4D04-83AC-D23954C67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C4E88-D545-4FA1-BCB7-89FE0669A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2924-7B86-8641-899F-9A18FCA716E0}" type="datetime1">
              <a:rPr lang="en-GB" smtClean="0"/>
              <a:t>11/06/2024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EBB70-E98F-4A1F-A085-0C3FA31A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4925A-24D4-42FD-B2E0-DBA764A7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CA7-77B7-4CFC-9BF3-5E29C117DFE1}" type="slidenum">
              <a:rPr lang="en-AE" smtClean="0"/>
              <a:t>‹#›</a:t>
            </a:fld>
            <a:endParaRPr lang="en-A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0DAE3C-6A59-4F0F-A51C-BB9C0B840125}"/>
              </a:ext>
            </a:extLst>
          </p:cNvPr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CAB7C6-DE59-4232-986C-4B5143F2F2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6978" y="278130"/>
            <a:ext cx="1120222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8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834A5-C977-4CD2-9A67-9D999F2A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AA6CF-5EEA-4E72-8E80-C16B15EAB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53233-6829-4B74-892E-1FA297A8E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F7C3E-238B-468A-BE6E-2081342D1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61B9AF-78E7-478D-9965-5AEA995F1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7CC57F-26E0-4878-95B3-E51461CA4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FA1B-A6C6-A342-ABEB-7959A4270D09}" type="datetime1">
              <a:rPr lang="en-GB" smtClean="0"/>
              <a:t>11/06/2024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1A84-422C-4A9B-B8B7-C8F4FE208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BED08-6884-46F9-B343-D6687533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CA7-77B7-4CFC-9BF3-5E29C117DFE1}" type="slidenum">
              <a:rPr lang="en-AE" smtClean="0"/>
              <a:t>‹#›</a:t>
            </a:fld>
            <a:endParaRPr lang="en-A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BD7222-5B8C-40CD-AA78-F6A753E7C477}"/>
              </a:ext>
            </a:extLst>
          </p:cNvPr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400914-4D50-4AA2-BE4C-BEC4492D5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6978" y="278130"/>
            <a:ext cx="1120222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9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A8FA4-CC32-48B7-91CA-4AB90A1C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E75819-D4EA-4AE4-8BDF-B08F69A3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05C5-2019-5B4F-AB60-AC8B31EE1390}" type="datetime1">
              <a:rPr lang="en-GB" smtClean="0"/>
              <a:t>11/06/2024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8A949-C2F3-4A0B-AC3C-63F3BCE1A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3C223-8CAC-4DA5-8727-6F876459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CA7-77B7-4CFC-9BF3-5E29C117DFE1}" type="slidenum">
              <a:rPr lang="en-AE" smtClean="0"/>
              <a:t>‹#›</a:t>
            </a:fld>
            <a:endParaRPr lang="en-A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3FEE70-4141-4D60-8C34-C975C35A160D}"/>
              </a:ext>
            </a:extLst>
          </p:cNvPr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286A71-F568-427E-982F-1FB885B026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6978" y="278130"/>
            <a:ext cx="1120222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9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D5469-3B4C-4E50-AD6D-A3B923D1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9EAF-511C-E644-837C-9FF4ED42A09F}" type="datetime1">
              <a:rPr lang="en-GB" smtClean="0"/>
              <a:t>11/06/2024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FFFF1-AD88-4013-A2A5-F5329E87B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CD1C2-EF40-4F33-92BE-CD027CF60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CA7-77B7-4CFC-9BF3-5E29C117DFE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5084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A63E-0635-45EC-9B20-66DDFF5C3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4E0ED-3E86-4DC9-BAC3-BF9E9B6EE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FA008-09B7-437A-ABD3-D4A98CB5A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9A3FF-389D-4E03-938F-DA022469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1DE-5C1B-8D4A-9F25-43F0D6404069}" type="datetime1">
              <a:rPr lang="en-GB" smtClean="0"/>
              <a:t>11/06/2024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641E4-3FA2-49C0-AB53-401D6004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890C1-3B0B-40DA-9C39-DB12A5C5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CA7-77B7-4CFC-9BF3-5E29C117DFE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8122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4DBC0-3246-43B8-8CA4-D49129014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8AEF79-BBA3-4273-92DF-8C4D6FC9A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085658-3ADB-460B-980F-B27205771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A7E32-919A-4CE6-919C-F811FE54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4F3B-E270-9544-A22C-3F68417EC14F}" type="datetime1">
              <a:rPr lang="en-GB" smtClean="0"/>
              <a:t>11/06/2024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FCA45-03C4-4920-A8BD-78F40FE1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5D450-9D5C-4557-9FFD-17BD35079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CA7-77B7-4CFC-9BF3-5E29C117DFE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3003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9D2946-9726-4973-9555-72FB7C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9ABE4-1827-4A0C-966B-37F728679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EAD54-D621-46AB-ADD4-EAF24EE28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0DD31-3F0F-DE43-873D-19CB09CA2394}" type="datetime1">
              <a:rPr lang="en-GB" smtClean="0"/>
              <a:t>11/06/2024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5CAC-9032-44D3-B484-79A0A6C92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6476B-FCA5-431B-A755-0B0B6B0DD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00CA7-77B7-4CFC-9BF3-5E29C117DFE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8286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4B2D3-D3F5-4410-A11D-CBA048F84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112" y="5266673"/>
            <a:ext cx="9144000" cy="91776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Research &amp; Development Partnership</a:t>
            </a:r>
            <a:endParaRPr lang="en-AE" sz="3200" b="1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A6C2B-9F20-4B85-B0F0-5DC03D252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2758" y="6184438"/>
            <a:ext cx="9144000" cy="6013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12</a:t>
            </a:r>
            <a:r>
              <a:rPr lang="en-US" sz="3200" baseline="30000" dirty="0"/>
              <a:t>th</a:t>
            </a:r>
            <a:r>
              <a:rPr lang="en-US" sz="3200" dirty="0"/>
              <a:t> June 2024, </a:t>
            </a:r>
            <a:r>
              <a:rPr lang="en-US" sz="3200" dirty="0" err="1"/>
              <a:t>Dasman</a:t>
            </a:r>
            <a:r>
              <a:rPr lang="en-US" sz="3200" dirty="0"/>
              <a:t> Diabetes Institute</a:t>
            </a:r>
            <a:endParaRPr lang="en-US" sz="3200" dirty="0">
              <a:cs typeface="Calibri"/>
            </a:endParaRPr>
          </a:p>
        </p:txBody>
      </p:sp>
      <p:pic>
        <p:nvPicPr>
          <p:cNvPr id="7" name="Picture 6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FE085FC5-CB88-CE1E-A433-81A0AA30C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1" y="618062"/>
            <a:ext cx="2729113" cy="143915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A6D8F91-18C5-9424-74F8-18F51237DA97}"/>
              </a:ext>
            </a:extLst>
          </p:cNvPr>
          <p:cNvGrpSpPr/>
          <p:nvPr/>
        </p:nvGrpSpPr>
        <p:grpSpPr>
          <a:xfrm>
            <a:off x="9030078" y="389974"/>
            <a:ext cx="2808798" cy="2425654"/>
            <a:chOff x="9380901" y="254172"/>
            <a:chExt cx="2378289" cy="2053870"/>
          </a:xfrm>
        </p:grpSpPr>
        <p:pic>
          <p:nvPicPr>
            <p:cNvPr id="9" name="Picture 8" descr="A black and white logo&#10;&#10;Description automatically generated">
              <a:extLst>
                <a:ext uri="{FF2B5EF4-FFF2-40B4-BE49-F238E27FC236}">
                  <a16:creationId xmlns:a16="http://schemas.microsoft.com/office/drawing/2014/main" id="{B6173985-3AEA-B034-4030-4B46E772D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9249" y="1806389"/>
              <a:ext cx="1901593" cy="501653"/>
            </a:xfrm>
            <a:prstGeom prst="rect">
              <a:avLst/>
            </a:prstGeom>
          </p:spPr>
        </p:pic>
        <p:pic>
          <p:nvPicPr>
            <p:cNvPr id="13" name="Picture 12" descr="A logo with a swirly design&#10;&#10;Description automatically generated">
              <a:extLst>
                <a:ext uri="{FF2B5EF4-FFF2-40B4-BE49-F238E27FC236}">
                  <a16:creationId xmlns:a16="http://schemas.microsoft.com/office/drawing/2014/main" id="{9B9BA021-2B1B-9ABE-30F1-D56709D7E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901" y="254172"/>
              <a:ext cx="2378289" cy="1439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6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funnel chart&#10;&#10;Description automatically generated">
            <a:extLst>
              <a:ext uri="{FF2B5EF4-FFF2-40B4-BE49-F238E27FC236}">
                <a16:creationId xmlns:a16="http://schemas.microsoft.com/office/drawing/2014/main" id="{F700E7EB-5E3B-4105-90D0-A326D9D642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960" y="1047536"/>
            <a:ext cx="7036692" cy="43177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7051B-25C5-037E-08CE-D6D0404B168E}"/>
              </a:ext>
            </a:extLst>
          </p:cNvPr>
          <p:cNvSpPr txBox="1"/>
          <p:nvPr/>
        </p:nvSpPr>
        <p:spPr>
          <a:xfrm>
            <a:off x="3812227" y="5630814"/>
            <a:ext cx="3429208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No added </a:t>
            </a:r>
            <a:r>
              <a:rPr lang="en-US" sz="2000" dirty="0"/>
              <a:t>sugars.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Rich</a:t>
            </a:r>
            <a:r>
              <a:rPr lang="en-US" sz="2000" dirty="0">
                <a:latin typeface="+mn-lt"/>
              </a:rPr>
              <a:t> taste &amp; texture.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Improves insulin response</a:t>
            </a:r>
            <a:r>
              <a:rPr lang="en-US" sz="2000" dirty="0">
                <a:cs typeface="Calibri"/>
              </a:rPr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67D936-E8C1-CA1B-1E09-10D09561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396" y="189804"/>
            <a:ext cx="9075821" cy="78633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INTRODUCING </a:t>
            </a:r>
            <a:r>
              <a:rPr lang="en-US" b="1" dirty="0">
                <a:latin typeface="+mn-lt"/>
                <a:cs typeface="Calibri"/>
              </a:rPr>
              <a:t>GOOD FOR ME</a:t>
            </a:r>
            <a:r>
              <a:rPr lang="en-US" dirty="0">
                <a:latin typeface="+mn-lt"/>
              </a:rPr>
              <a:t> BY KDD! </a:t>
            </a:r>
            <a:endParaRPr lang="en-US" dirty="0">
              <a:latin typeface="+mn-lt"/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E60C2-32F3-DDB1-095F-E75421ABC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CA7-77B7-4CFC-9BF3-5E29C117DFE1}" type="slidenum">
              <a:rPr lang="en-AE" smtClean="0"/>
              <a:t>10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28693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67D936-E8C1-CA1B-1E09-10D09561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32" y="189015"/>
            <a:ext cx="10263942" cy="7863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MORE TO COME IN 2024 &amp; BEYOND…</a:t>
            </a:r>
            <a:endParaRPr lang="en-US" sz="3200" dirty="0">
              <a:latin typeface="+mn-lt"/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8AFD26-CA4F-C5B0-3EFB-F4835B0031CE}"/>
              </a:ext>
            </a:extLst>
          </p:cNvPr>
          <p:cNvSpPr txBox="1"/>
          <p:nvPr/>
        </p:nvSpPr>
        <p:spPr>
          <a:xfrm>
            <a:off x="1401280" y="1779279"/>
            <a:ext cx="5026274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The following platforms will be on focus in our product development.</a:t>
            </a:r>
          </a:p>
          <a:p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High protein</a:t>
            </a:r>
          </a:p>
          <a:p>
            <a:pPr marL="457200" indent="-457200">
              <a:buAutoNum type="arabicPeriod"/>
            </a:pPr>
            <a:r>
              <a:rPr lang="en-US" sz="2000" dirty="0"/>
              <a:t>Fiber addition</a:t>
            </a:r>
          </a:p>
          <a:p>
            <a:pPr marL="457200" indent="-457200">
              <a:buAutoNum type="arabicPeriod"/>
            </a:pPr>
            <a:r>
              <a:rPr lang="en-US" sz="2000" dirty="0"/>
              <a:t>Omega 3 inclusion</a:t>
            </a:r>
          </a:p>
          <a:p>
            <a:pPr marL="457200" indent="-457200">
              <a:buAutoNum type="arabicPeriod"/>
            </a:pPr>
            <a:r>
              <a:rPr lang="en-US" sz="2000" dirty="0"/>
              <a:t>Healthy microbiome</a:t>
            </a:r>
          </a:p>
          <a:p>
            <a:pPr marL="457200" indent="-457200">
              <a:buAutoNum type="arabicPeriod"/>
            </a:pP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To be made available as ready to eat, ready to drink and </a:t>
            </a:r>
            <a:r>
              <a:rPr lang="en-US" sz="2000" dirty="0" err="1">
                <a:cs typeface="Calibri"/>
              </a:rPr>
              <a:t>spoonable</a:t>
            </a:r>
            <a:r>
              <a:rPr lang="en-US" sz="2000" dirty="0">
                <a:cs typeface="Calibri"/>
              </a:rPr>
              <a:t> formats.</a:t>
            </a:r>
          </a:p>
        </p:txBody>
      </p:sp>
      <p:pic>
        <p:nvPicPr>
          <p:cNvPr id="1026" name="Picture 2" descr="High Protein Icon Images – Browse 152,055 Stock Photos ...">
            <a:extLst>
              <a:ext uri="{FF2B5EF4-FFF2-40B4-BE49-F238E27FC236}">
                <a16:creationId xmlns:a16="http://schemas.microsoft.com/office/drawing/2014/main" id="{033C6A0B-BD37-FB66-89D8-44AE26CD7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81" y="1312358"/>
            <a:ext cx="18796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etary fiber vector icon set ...">
            <a:extLst>
              <a:ext uri="{FF2B5EF4-FFF2-40B4-BE49-F238E27FC236}">
                <a16:creationId xmlns:a16="http://schemas.microsoft.com/office/drawing/2014/main" id="{0EE869F3-FAF5-E399-BECA-593CF2358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215" b="12941"/>
          <a:stretch/>
        </p:blipFill>
        <p:spPr bwMode="auto">
          <a:xfrm>
            <a:off x="9296822" y="1312358"/>
            <a:ext cx="2102092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D981DD9-778A-B8CD-53E9-BE858AD11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4000" r="14769" b="12499"/>
          <a:stretch/>
        </p:blipFill>
        <p:spPr bwMode="auto">
          <a:xfrm>
            <a:off x="6603088" y="3357562"/>
            <a:ext cx="2102093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Much Do You Know About the Gut Microbiome?">
            <a:extLst>
              <a:ext uri="{FF2B5EF4-FFF2-40B4-BE49-F238E27FC236}">
                <a16:creationId xmlns:a16="http://schemas.microsoft.com/office/drawing/2014/main" id="{CCAE6B0A-42C5-4D33-54E4-A94CD7D33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530" y="3418970"/>
            <a:ext cx="20758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7E1C15E-748C-62F2-C992-FA0268285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2" y="2785385"/>
            <a:ext cx="1144354" cy="114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C7B78-886B-1392-63AE-8673A222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CA7-77B7-4CFC-9BF3-5E29C117DFE1}" type="slidenum">
              <a:rPr lang="en-AE" smtClean="0"/>
              <a:t>11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74915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68A02C-73C2-5995-604A-06D3FCF9EFEA}"/>
              </a:ext>
            </a:extLst>
          </p:cNvPr>
          <p:cNvSpPr txBox="1"/>
          <p:nvPr/>
        </p:nvSpPr>
        <p:spPr>
          <a:xfrm>
            <a:off x="4836694" y="2695075"/>
            <a:ext cx="2227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F9A2A-FE58-3316-9C3D-48FBEE1EF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CA7-77B7-4CFC-9BF3-5E29C117DFE1}" type="slidenum">
              <a:rPr lang="en-AE" smtClean="0"/>
              <a:t>12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0941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BDBF-C893-4313-98B7-136E0DA4D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47" y="124490"/>
            <a:ext cx="8214228" cy="69365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THE CURRENT FOOD SYSTEM’S COST IMPACT IS HUGE. </a:t>
            </a:r>
            <a:endParaRPr lang="en-AE" sz="280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0DA3E-AB31-8BCC-EA44-FCECEE178131}"/>
              </a:ext>
            </a:extLst>
          </p:cNvPr>
          <p:cNvSpPr txBox="1"/>
          <p:nvPr/>
        </p:nvSpPr>
        <p:spPr>
          <a:xfrm>
            <a:off x="9685421" y="6627267"/>
            <a:ext cx="2622884" cy="2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: https://</a:t>
            </a:r>
            <a:r>
              <a:rPr lang="en-US" sz="1200" dirty="0" err="1"/>
              <a:t>metabolicmatrix.info</a:t>
            </a:r>
            <a:r>
              <a:rPr lang="en-US" sz="1200" dirty="0"/>
              <a:t>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334F4E-2090-6B65-D083-F52DD4E779B3}"/>
              </a:ext>
            </a:extLst>
          </p:cNvPr>
          <p:cNvSpPr txBox="1"/>
          <p:nvPr/>
        </p:nvSpPr>
        <p:spPr>
          <a:xfrm>
            <a:off x="881647" y="5760405"/>
            <a:ext cx="849095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However, a recent study from the Global Food System Economics Commission shows that the net benefits of achieving a food system transformation are worth 5 to 10 trillion USD/year. There is a positive impact that can be made.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91D04C-CA48-8615-0EE9-D4CB3BEE04CA}"/>
              </a:ext>
            </a:extLst>
          </p:cNvPr>
          <p:cNvGrpSpPr/>
          <p:nvPr/>
        </p:nvGrpSpPr>
        <p:grpSpPr>
          <a:xfrm>
            <a:off x="842212" y="958084"/>
            <a:ext cx="9994900" cy="4702383"/>
            <a:chOff x="842212" y="958084"/>
            <a:chExt cx="9994900" cy="4702383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85994B0E-B152-7202-1EA2-8461956B2D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04"/>
            <a:stretch/>
          </p:blipFill>
          <p:spPr bwMode="auto">
            <a:xfrm>
              <a:off x="842212" y="1725274"/>
              <a:ext cx="9994900" cy="3935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711238-A3DC-C72A-6CB2-2530171A1753}"/>
                </a:ext>
              </a:extLst>
            </p:cNvPr>
            <p:cNvSpPr txBox="1"/>
            <p:nvPr/>
          </p:nvSpPr>
          <p:spPr>
            <a:xfrm>
              <a:off x="1130976" y="4620066"/>
              <a:ext cx="6039852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current food system’s hidden cost to human health, the economy and the environment is more than double the cost of global food consumption.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7676E0-C47C-B331-BEFE-FC7CC129A422}"/>
                </a:ext>
              </a:extLst>
            </p:cNvPr>
            <p:cNvSpPr txBox="1"/>
            <p:nvPr/>
          </p:nvSpPr>
          <p:spPr>
            <a:xfrm>
              <a:off x="1431767" y="1001041"/>
              <a:ext cx="2719135" cy="646331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9 trillion USD is the cost of global food consumption.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0F5B4F-2AFE-B3F6-28C3-764FE250035E}"/>
                </a:ext>
              </a:extLst>
            </p:cNvPr>
            <p:cNvSpPr txBox="1"/>
            <p:nvPr/>
          </p:nvSpPr>
          <p:spPr>
            <a:xfrm>
              <a:off x="4289258" y="958084"/>
              <a:ext cx="5993578" cy="70788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19.8 trillion USD is the hidden cost of current dietary patterns.</a:t>
              </a:r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4539DA0-DD38-3B81-C863-45A0F8570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CA7-77B7-4CFC-9BF3-5E29C117DFE1}" type="slidenum">
              <a:rPr lang="en-AE" smtClean="0"/>
              <a:t>2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9535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BDBF-C893-4313-98B7-136E0DA4D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30" y="473410"/>
            <a:ext cx="9817769" cy="69365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THE ADVERSE HEALTH IMPACT IN THE GCC  IS EQUALLY ALARMING</a:t>
            </a:r>
            <a:endParaRPr lang="en-AE" sz="280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93BCA4-0687-54A5-0164-C1AFFB65B724}"/>
              </a:ext>
            </a:extLst>
          </p:cNvPr>
          <p:cNvSpPr txBox="1"/>
          <p:nvPr/>
        </p:nvSpPr>
        <p:spPr>
          <a:xfrm>
            <a:off x="7034460" y="1673491"/>
            <a:ext cx="4888835" cy="40535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US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Over consumption of sugar is strongly linked with </a:t>
            </a:r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</a:rPr>
              <a:t>Diabetes and Obesity.</a:t>
            </a:r>
            <a:endParaRPr lang="en-GB" sz="1800" dirty="0">
              <a:effectLst/>
              <a:ea typeface="Times New Roman" panose="02020603050405020304" pitchFamily="18" charset="0"/>
            </a:endParaRPr>
          </a:p>
          <a:p>
            <a:pPr fontAlgn="base"/>
            <a:r>
              <a:rPr lang="en-GB" sz="1800" dirty="0">
                <a:effectLst/>
                <a:ea typeface="Times New Roman" panose="02020603050405020304" pitchFamily="18" charset="0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High consumption in the Middle East with an average intake of 85g per day.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dirty="0">
              <a:ea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Direct &amp; indirect costs of total non-communicable disease expenses in 2019 was 47.2 billion USD.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dirty="0">
              <a:ea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WHO recommends reducing the intake of free sugars in adults and children to less than 10% of total energy intake</a:t>
            </a:r>
            <a:r>
              <a:rPr lang="en-GB" dirty="0">
                <a:ea typeface="Times New Roman" panose="02020603050405020304" pitchFamily="18" charset="0"/>
              </a:rPr>
              <a:t>, o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ptimally to less than 5% or 25g per day.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7BD02-683D-0C85-6C6F-E8581D6D8ACD}"/>
              </a:ext>
            </a:extLst>
          </p:cNvPr>
          <p:cNvSpPr txBox="1"/>
          <p:nvPr/>
        </p:nvSpPr>
        <p:spPr>
          <a:xfrm>
            <a:off x="0" y="6384590"/>
            <a:ext cx="4499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 : https://www.ncbi.nlm.nih.gov/pmc/articles/PMC9149705/</a:t>
            </a:r>
          </a:p>
          <a:p>
            <a:r>
              <a:rPr lang="en-US" sz="1100" dirty="0"/>
              <a:t>Source : </a:t>
            </a:r>
            <a:r>
              <a:rPr lang="en-US" sz="1100" dirty="0" err="1"/>
              <a:t>cdc</a:t>
            </a:r>
            <a:r>
              <a:rPr lang="en-US" sz="1100" dirty="0"/>
              <a:t> 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CCBC7-DBDD-F63A-AE7B-D82139427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6" y="1673491"/>
            <a:ext cx="6774666" cy="40535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8CF1D-DC8E-F33A-31DB-F1BD5311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CA7-77B7-4CFC-9BF3-5E29C117DFE1}" type="slidenum">
              <a:rPr lang="en-AE" smtClean="0"/>
              <a:t>3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7711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F30D5F2-43BC-08F5-34EB-F153B08AF2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7" t="24400" r="38174" b="29412"/>
          <a:stretch/>
        </p:blipFill>
        <p:spPr>
          <a:xfrm>
            <a:off x="1825917" y="1413178"/>
            <a:ext cx="8540166" cy="52389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F05085-B786-6440-788E-7CA4AC69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443" y="341062"/>
            <a:ext cx="9336504" cy="69365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THE PROBLEM EXTENDS BEYOND DIABETES &amp; OBESITY</a:t>
            </a:r>
            <a:endParaRPr lang="en-AE" sz="320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CA1AA-68EA-2609-6AEF-E3759A972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CA7-77B7-4CFC-9BF3-5E29C117DFE1}" type="slidenum">
              <a:rPr lang="en-AE" smtClean="0"/>
              <a:t>4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6033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BDBF-C893-4313-98B7-136E0DA4D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57178"/>
            <a:ext cx="11449049" cy="77152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SUGAR REDUCTION JOURNEY AT KDD</a:t>
            </a:r>
            <a:endParaRPr lang="en-AE" sz="320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9A668-B735-E4FC-EBA9-0D4A4C9C7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1124" y="3746222"/>
            <a:ext cx="3966915" cy="2610128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Further sugar reductions achieved. </a:t>
            </a:r>
          </a:p>
          <a:p>
            <a:pPr lvl="1"/>
            <a:r>
              <a:rPr lang="en-US" sz="1800" dirty="0"/>
              <a:t>Vanilla soft ice : 5% reduction</a:t>
            </a:r>
          </a:p>
          <a:p>
            <a:pPr lvl="1"/>
            <a:r>
              <a:rPr lang="en-US" sz="1800" dirty="0"/>
              <a:t>Strawberry flavoured milk : 5% reduction</a:t>
            </a:r>
          </a:p>
          <a:p>
            <a:pPr lvl="1"/>
            <a:r>
              <a:rPr lang="en-US" sz="1800" dirty="0"/>
              <a:t>Banana flavoured milk : 5% reduction</a:t>
            </a:r>
          </a:p>
          <a:p>
            <a:pPr lvl="1"/>
            <a:r>
              <a:rPr lang="en-US" sz="1800" dirty="0"/>
              <a:t>Prototype developed for Frozen Yoghurt at 65% sugar reduction.</a:t>
            </a:r>
          </a:p>
          <a:p>
            <a:endParaRPr lang="en-US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5DDF8-9149-1D04-10F3-1542AE560425}"/>
              </a:ext>
            </a:extLst>
          </p:cNvPr>
          <p:cNvSpPr txBox="1"/>
          <p:nvPr/>
        </p:nvSpPr>
        <p:spPr>
          <a:xfrm>
            <a:off x="2678068" y="3746223"/>
            <a:ext cx="2504005" cy="25853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PAFN meets with local food manufacturers on salt &amp; sugar reduction initiatives within their portfolio.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F25C2-F39D-5457-C993-1F59D32852C8}"/>
              </a:ext>
            </a:extLst>
          </p:cNvPr>
          <p:cNvSpPr txBox="1"/>
          <p:nvPr/>
        </p:nvSpPr>
        <p:spPr>
          <a:xfrm>
            <a:off x="143961" y="3737590"/>
            <a:ext cx="2199189" cy="25853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KDD initiates sugar reduction draft for ice cream.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E8E5BC-C722-F54C-ED68-1FF42D7FD086}"/>
              </a:ext>
            </a:extLst>
          </p:cNvPr>
          <p:cNvSpPr txBox="1"/>
          <p:nvPr/>
        </p:nvSpPr>
        <p:spPr>
          <a:xfrm>
            <a:off x="5516991" y="3746223"/>
            <a:ext cx="2314964" cy="25853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/>
              <a:t>KDD implements initiatives in nectars and drinks.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1800" dirty="0"/>
              <a:t>KDD drafts a sugar reduction policy for all KDD products.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981AB299-F4DE-BF69-081F-ED960E16FE37}"/>
              </a:ext>
            </a:extLst>
          </p:cNvPr>
          <p:cNvSpPr/>
          <p:nvPr/>
        </p:nvSpPr>
        <p:spPr>
          <a:xfrm>
            <a:off x="781050" y="1543546"/>
            <a:ext cx="1562100" cy="838201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 2017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AAB690A-9AE1-23D3-5F18-970A84A21536}"/>
              </a:ext>
            </a:extLst>
          </p:cNvPr>
          <p:cNvSpPr/>
          <p:nvPr/>
        </p:nvSpPr>
        <p:spPr>
          <a:xfrm>
            <a:off x="3351796" y="1543545"/>
            <a:ext cx="1562100" cy="838201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JANUARY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2017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28AE0507-0BD1-01D8-7E71-49550E0F1A3B}"/>
              </a:ext>
            </a:extLst>
          </p:cNvPr>
          <p:cNvSpPr/>
          <p:nvPr/>
        </p:nvSpPr>
        <p:spPr>
          <a:xfrm>
            <a:off x="6183806" y="1543544"/>
            <a:ext cx="1562100" cy="838201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JUNE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232BA5CA-5100-443A-75CC-7D4E79B3AA19}"/>
              </a:ext>
            </a:extLst>
          </p:cNvPr>
          <p:cNvSpPr/>
          <p:nvPr/>
        </p:nvSpPr>
        <p:spPr>
          <a:xfrm>
            <a:off x="9240327" y="1543544"/>
            <a:ext cx="1562100" cy="838201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TILL DATE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365CF745-1355-F7F3-5E77-9BC633BBD605}"/>
              </a:ext>
            </a:extLst>
          </p:cNvPr>
          <p:cNvSpPr/>
          <p:nvPr/>
        </p:nvSpPr>
        <p:spPr>
          <a:xfrm>
            <a:off x="1247780" y="3159388"/>
            <a:ext cx="257170" cy="288166"/>
          </a:xfrm>
          <a:prstGeom prst="flowChartConnec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8502E008-0D04-537B-636A-659F87059A34}"/>
              </a:ext>
            </a:extLst>
          </p:cNvPr>
          <p:cNvSpPr/>
          <p:nvPr/>
        </p:nvSpPr>
        <p:spPr>
          <a:xfrm>
            <a:off x="3833815" y="3168913"/>
            <a:ext cx="257170" cy="288166"/>
          </a:xfrm>
          <a:prstGeom prst="flowChartConnec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8CCF6B5E-D91B-2B78-08E3-4E56A4B9F3D9}"/>
              </a:ext>
            </a:extLst>
          </p:cNvPr>
          <p:cNvSpPr/>
          <p:nvPr/>
        </p:nvSpPr>
        <p:spPr>
          <a:xfrm>
            <a:off x="6683872" y="3172269"/>
            <a:ext cx="257170" cy="288166"/>
          </a:xfrm>
          <a:prstGeom prst="flowChartConnec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CC05662-DF54-4F46-3B4F-A42765D374F3}"/>
              </a:ext>
            </a:extLst>
          </p:cNvPr>
          <p:cNvCxnSpPr>
            <a:cxnSpLocks/>
          </p:cNvCxnSpPr>
          <p:nvPr/>
        </p:nvCxnSpPr>
        <p:spPr>
          <a:xfrm>
            <a:off x="9834528" y="2381745"/>
            <a:ext cx="0" cy="7805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9C2D9CC9-6279-60F6-4937-6B3EB60C9F8B}"/>
              </a:ext>
            </a:extLst>
          </p:cNvPr>
          <p:cNvSpPr/>
          <p:nvPr/>
        </p:nvSpPr>
        <p:spPr>
          <a:xfrm>
            <a:off x="9705943" y="3162081"/>
            <a:ext cx="257170" cy="288166"/>
          </a:xfrm>
          <a:prstGeom prst="flowChartConnec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DACE15-3B5C-124D-050C-CF1B12207D20}"/>
              </a:ext>
            </a:extLst>
          </p:cNvPr>
          <p:cNvCxnSpPr>
            <a:cxnSpLocks/>
          </p:cNvCxnSpPr>
          <p:nvPr/>
        </p:nvCxnSpPr>
        <p:spPr>
          <a:xfrm>
            <a:off x="6808325" y="2381526"/>
            <a:ext cx="0" cy="7805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517453-563B-0B78-32FF-B632B4EFBB78}"/>
              </a:ext>
            </a:extLst>
          </p:cNvPr>
          <p:cNvCxnSpPr>
            <a:cxnSpLocks/>
          </p:cNvCxnSpPr>
          <p:nvPr/>
        </p:nvCxnSpPr>
        <p:spPr>
          <a:xfrm>
            <a:off x="3960350" y="2381526"/>
            <a:ext cx="0" cy="7805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606512-A1DB-92F7-7D8B-420E5FE971D5}"/>
              </a:ext>
            </a:extLst>
          </p:cNvPr>
          <p:cNvCxnSpPr>
            <a:cxnSpLocks/>
          </p:cNvCxnSpPr>
          <p:nvPr/>
        </p:nvCxnSpPr>
        <p:spPr>
          <a:xfrm>
            <a:off x="1369550" y="2381526"/>
            <a:ext cx="0" cy="7805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16EDCD-C886-C372-0234-3E89D430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CA7-77B7-4CFC-9BF3-5E29C117DFE1}" type="slidenum">
              <a:rPr lang="en-AE" smtClean="0"/>
              <a:t>5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0971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BDBF-C893-4313-98B7-136E0DA4D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443" y="103378"/>
            <a:ext cx="11303165" cy="113498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DRAFTING &amp; DEPLOYING THE METABOLIC MATRIX</a:t>
            </a:r>
            <a:endParaRPr lang="en-AE" sz="3600" dirty="0">
              <a:latin typeface="+mn-lt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5A0710E5-F934-A87F-868D-F1BE2935EE0D}"/>
              </a:ext>
            </a:extLst>
          </p:cNvPr>
          <p:cNvSpPr/>
          <p:nvPr/>
        </p:nvSpPr>
        <p:spPr>
          <a:xfrm>
            <a:off x="1095375" y="1543544"/>
            <a:ext cx="2145506" cy="838203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FOUNDATION IN 2020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C6E45AEF-8248-D1CB-298B-B502987E4D1F}"/>
              </a:ext>
            </a:extLst>
          </p:cNvPr>
          <p:cNvSpPr/>
          <p:nvPr/>
        </p:nvSpPr>
        <p:spPr>
          <a:xfrm>
            <a:off x="4864892" y="1543542"/>
            <a:ext cx="2145507" cy="837983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CREATION IN 2021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406EE5FC-6584-83F5-55A0-71F0AD04B1F0}"/>
              </a:ext>
            </a:extLst>
          </p:cNvPr>
          <p:cNvSpPr/>
          <p:nvPr/>
        </p:nvSpPr>
        <p:spPr>
          <a:xfrm>
            <a:off x="8675557" y="1552165"/>
            <a:ext cx="2145506" cy="838203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DEPLOYMENT BEGINS IN 2022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8F473339-DC8C-E1D0-01F6-6CF8A1406EF8}"/>
              </a:ext>
            </a:extLst>
          </p:cNvPr>
          <p:cNvSpPr/>
          <p:nvPr/>
        </p:nvSpPr>
        <p:spPr>
          <a:xfrm>
            <a:off x="1943105" y="3159388"/>
            <a:ext cx="257170" cy="288166"/>
          </a:xfrm>
          <a:prstGeom prst="flowChartConnec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E4A53A5F-71CF-B8E7-84CC-A17E2F07ECA4}"/>
              </a:ext>
            </a:extLst>
          </p:cNvPr>
          <p:cNvSpPr/>
          <p:nvPr/>
        </p:nvSpPr>
        <p:spPr>
          <a:xfrm>
            <a:off x="5680287" y="3168912"/>
            <a:ext cx="257170" cy="288166"/>
          </a:xfrm>
          <a:prstGeom prst="flowChartConnec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7F7A0D3F-9A01-B184-B0B1-0646F856D156}"/>
              </a:ext>
            </a:extLst>
          </p:cNvPr>
          <p:cNvSpPr/>
          <p:nvPr/>
        </p:nvSpPr>
        <p:spPr>
          <a:xfrm>
            <a:off x="9508998" y="3180892"/>
            <a:ext cx="257170" cy="288166"/>
          </a:xfrm>
          <a:prstGeom prst="flowChartConnec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55C80B-EC38-F060-2DFA-7131D12DF281}"/>
              </a:ext>
            </a:extLst>
          </p:cNvPr>
          <p:cNvCxnSpPr>
            <a:cxnSpLocks/>
          </p:cNvCxnSpPr>
          <p:nvPr/>
        </p:nvCxnSpPr>
        <p:spPr>
          <a:xfrm>
            <a:off x="9633451" y="2390149"/>
            <a:ext cx="0" cy="7805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A0C08C-6CD5-BF4F-4997-C6F7020664D6}"/>
              </a:ext>
            </a:extLst>
          </p:cNvPr>
          <p:cNvCxnSpPr>
            <a:cxnSpLocks/>
          </p:cNvCxnSpPr>
          <p:nvPr/>
        </p:nvCxnSpPr>
        <p:spPr>
          <a:xfrm>
            <a:off x="5806822" y="2381525"/>
            <a:ext cx="0" cy="7805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6C7918-202D-6952-4745-2918E4412904}"/>
              </a:ext>
            </a:extLst>
          </p:cNvPr>
          <p:cNvCxnSpPr>
            <a:cxnSpLocks/>
          </p:cNvCxnSpPr>
          <p:nvPr/>
        </p:nvCxnSpPr>
        <p:spPr>
          <a:xfrm>
            <a:off x="2064875" y="2381526"/>
            <a:ext cx="0" cy="7805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4FB4649-E492-1BE3-6A22-9DB94F93E39F}"/>
              </a:ext>
            </a:extLst>
          </p:cNvPr>
          <p:cNvSpPr txBox="1"/>
          <p:nvPr/>
        </p:nvSpPr>
        <p:spPr>
          <a:xfrm>
            <a:off x="8124710" y="3669023"/>
            <a:ext cx="3822648" cy="25853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KDD implements the Metabolic Matrix guidance</a:t>
            </a:r>
            <a:r>
              <a:rPr lang="en-US" dirty="0">
                <a:ea typeface="Times New Roman" panose="02020603050405020304" pitchFamily="18" charset="0"/>
                <a:cs typeface="Aptos" panose="020B0004020202020204" pitchFamily="34" charset="0"/>
              </a:rPr>
              <a:t> in new product developments</a:t>
            </a:r>
            <a:r>
              <a:rPr lang="en-US" sz="18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. 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In 2024, after two years of rigorous development, testing, and a clinical trial, KDD introduces products optimized for metabolic benefits.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7CD207-19F3-884E-991C-CC138193326F}"/>
              </a:ext>
            </a:extLst>
          </p:cNvPr>
          <p:cNvSpPr txBox="1"/>
          <p:nvPr/>
        </p:nvSpPr>
        <p:spPr>
          <a:xfrm>
            <a:off x="3578013" y="3669023"/>
            <a:ext cx="4338763" cy="25853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KDD creates the </a:t>
            </a:r>
            <a:r>
              <a:rPr lang="en-US" i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Metabolic Matrix, </a:t>
            </a:r>
            <a:r>
              <a:rPr lang="en-US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an evidence-based methodology to optimize food and beverage portfolios.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  <a:cs typeface="Aptos" panose="020B0004020202020204" pitchFamily="34" charset="0"/>
              </a:rPr>
              <a:t>The 3 t</a:t>
            </a:r>
            <a:r>
              <a:rPr lang="en-US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hree key pillars are: </a:t>
            </a: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US" b="1" i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support the brain</a:t>
            </a:r>
            <a:endParaRPr lang="en-US" b="1" i="1" dirty="0"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US" b="1" i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protect the liver</a:t>
            </a:r>
            <a:endParaRPr lang="en-US" b="1" i="1" dirty="0"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US" b="1" i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feed the gut.</a:t>
            </a:r>
          </a:p>
          <a:p>
            <a:pPr marL="1200150" lvl="1" indent="-285750">
              <a:buFont typeface="Arial" panose="020B0604020202020204" pitchFamily="34" charset="0"/>
              <a:buChar char="•"/>
            </a:pPr>
            <a:endParaRPr lang="en-US" b="1" i="1" dirty="0"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4E732C-BB63-AD46-35FC-4358ABD235DB}"/>
              </a:ext>
            </a:extLst>
          </p:cNvPr>
          <p:cNvSpPr txBox="1"/>
          <p:nvPr/>
        </p:nvSpPr>
        <p:spPr>
          <a:xfrm>
            <a:off x="120316" y="3669023"/>
            <a:ext cx="3249763" cy="25853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KDD begins the journey to rethink </a:t>
            </a:r>
            <a:r>
              <a:rPr lang="en-US" dirty="0">
                <a:ea typeface="Times New Roman" panose="02020603050405020304" pitchFamily="18" charset="0"/>
                <a:cs typeface="Aptos" panose="020B0004020202020204" pitchFamily="34" charset="0"/>
              </a:rPr>
              <a:t>packaged </a:t>
            </a:r>
            <a:r>
              <a:rPr lang="en-US" sz="18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foods and beverages. 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000000"/>
                </a:solidFill>
                <a:highlight>
                  <a:srgbClr val="FFFFFF"/>
                </a:highlight>
              </a:rPr>
              <a:t>F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rom </a:t>
            </a:r>
            <a:r>
              <a:rPr lang="en-US" sz="18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farm-to-fork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 thinking to a 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f</a:t>
            </a:r>
            <a:r>
              <a:rPr lang="en-US" sz="18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arm-to-cell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approach. 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It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 is about what ingredients do inside of your body.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FE405-AAB0-8415-626E-672ED47F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CA7-77B7-4CFC-9BF3-5E29C117DFE1}" type="slidenum">
              <a:rPr lang="en-AE" smtClean="0"/>
              <a:t>6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2131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BDBF-C893-4313-98B7-136E0DA4D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4" y="198110"/>
            <a:ext cx="9390639" cy="76584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THE GUIDING FRAMEWORK IN EVERYTHING WE DO.</a:t>
            </a:r>
            <a:endParaRPr lang="en-AE" sz="3200">
              <a:latin typeface="+mn-lt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50E3674B-F625-D219-BAA5-7ACBE1243F16}"/>
              </a:ext>
            </a:extLst>
          </p:cNvPr>
          <p:cNvSpPr/>
          <p:nvPr/>
        </p:nvSpPr>
        <p:spPr>
          <a:xfrm>
            <a:off x="5366083" y="2057806"/>
            <a:ext cx="120316" cy="18006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5B3225DA-482C-0BAF-F507-06083D3ACD8A}"/>
              </a:ext>
            </a:extLst>
          </p:cNvPr>
          <p:cNvSpPr/>
          <p:nvPr/>
        </p:nvSpPr>
        <p:spPr>
          <a:xfrm>
            <a:off x="6432874" y="2972212"/>
            <a:ext cx="120316" cy="18006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41E727-A202-D4A3-57C1-64FC2C215F72}"/>
              </a:ext>
            </a:extLst>
          </p:cNvPr>
          <p:cNvSpPr txBox="1"/>
          <p:nvPr/>
        </p:nvSpPr>
        <p:spPr>
          <a:xfrm>
            <a:off x="5523568" y="3232302"/>
            <a:ext cx="1718740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Mistral" panose="03090702030407020403" pitchFamily="66" charset="0"/>
              </a:rPr>
              <a:t>METABOLIC MATRIX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0966AEED-E415-D08F-C5A1-77B71210C2AF}"/>
              </a:ext>
            </a:extLst>
          </p:cNvPr>
          <p:cNvSpPr/>
          <p:nvPr/>
        </p:nvSpPr>
        <p:spPr>
          <a:xfrm>
            <a:off x="6441793" y="3695387"/>
            <a:ext cx="120316" cy="18006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C137517F-4D9C-5B71-0A1A-7555CDECF783}"/>
              </a:ext>
            </a:extLst>
          </p:cNvPr>
          <p:cNvSpPr/>
          <p:nvPr/>
        </p:nvSpPr>
        <p:spPr>
          <a:xfrm>
            <a:off x="6364696" y="5294296"/>
            <a:ext cx="120316" cy="18006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DC442B-BE56-E178-6EDD-2EE043469095}"/>
              </a:ext>
            </a:extLst>
          </p:cNvPr>
          <p:cNvSpPr txBox="1"/>
          <p:nvPr/>
        </p:nvSpPr>
        <p:spPr>
          <a:xfrm>
            <a:off x="5264686" y="6147582"/>
            <a:ext cx="2917145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NEW PIPELINE OF PRODUCTS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DE55ED-B96B-A55F-0C1E-D06E661ACA07}"/>
              </a:ext>
            </a:extLst>
          </p:cNvPr>
          <p:cNvSpPr txBox="1"/>
          <p:nvPr/>
        </p:nvSpPr>
        <p:spPr>
          <a:xfrm>
            <a:off x="4667115" y="5646632"/>
            <a:ext cx="3927678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PARTNERSHIP WITH KEY STAKEHOLDERS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46B8F-6CDC-570B-D0AB-D5D412BD8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61" t="50348" r="71565" b="39459"/>
          <a:stretch/>
        </p:blipFill>
        <p:spPr>
          <a:xfrm>
            <a:off x="7325123" y="3981237"/>
            <a:ext cx="1193115" cy="1067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0EB0BF-5776-21B2-18BD-51A2A19CA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61" t="64618" r="71565" b="25019"/>
          <a:stretch/>
        </p:blipFill>
        <p:spPr>
          <a:xfrm>
            <a:off x="5911065" y="3981237"/>
            <a:ext cx="1193115" cy="10850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EC260E-7532-7F1B-B961-379B870F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61" t="78821" r="71565" b="10996"/>
          <a:stretch/>
        </p:blipFill>
        <p:spPr>
          <a:xfrm>
            <a:off x="4475891" y="3981237"/>
            <a:ext cx="1214231" cy="10850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86B55AF-AA3B-ED9F-ABE3-5D58F2DDE186}"/>
              </a:ext>
            </a:extLst>
          </p:cNvPr>
          <p:cNvSpPr txBox="1"/>
          <p:nvPr/>
        </p:nvSpPr>
        <p:spPr>
          <a:xfrm>
            <a:off x="3932638" y="2462389"/>
            <a:ext cx="779381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Mistral" panose="03090702030407020403" pitchFamily="66" charset="0"/>
              </a:rPr>
              <a:t>PEOPLE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32CBE4-75EB-E105-BAAF-B5D76D80DE84}"/>
              </a:ext>
            </a:extLst>
          </p:cNvPr>
          <p:cNvSpPr txBox="1"/>
          <p:nvPr/>
        </p:nvSpPr>
        <p:spPr>
          <a:xfrm>
            <a:off x="4950122" y="2462389"/>
            <a:ext cx="742511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Mistral" panose="03090702030407020403" pitchFamily="66" charset="0"/>
              </a:rPr>
              <a:t>PLANET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CB067B-178A-F1D1-A241-DEE3A17AF714}"/>
              </a:ext>
            </a:extLst>
          </p:cNvPr>
          <p:cNvSpPr txBox="1"/>
          <p:nvPr/>
        </p:nvSpPr>
        <p:spPr>
          <a:xfrm>
            <a:off x="5986009" y="2467322"/>
            <a:ext cx="1035861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Mistral" panose="03090702030407020403" pitchFamily="66" charset="0"/>
              </a:rPr>
              <a:t>NUTRITION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F9D619-53C6-2DE4-C611-C86FB7823F41}"/>
              </a:ext>
            </a:extLst>
          </p:cNvPr>
          <p:cNvSpPr txBox="1"/>
          <p:nvPr/>
        </p:nvSpPr>
        <p:spPr>
          <a:xfrm>
            <a:off x="3463148" y="1387393"/>
            <a:ext cx="3941464" cy="461665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Apple Chancery" panose="03020702040506060504" pitchFamily="66" charset="-79"/>
              </a:rPr>
              <a:t>SUSTAINABILITY FRAMEWORK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A0BDA13-09DC-FA3F-D5E4-3C0C1F1B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CA7-77B7-4CFC-9BF3-5E29C117DFE1}" type="slidenum">
              <a:rPr lang="en-AE" smtClean="0"/>
              <a:t>7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83200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D669963-4A1F-1BD8-5ECE-4E2952311C5B}"/>
              </a:ext>
            </a:extLst>
          </p:cNvPr>
          <p:cNvSpPr/>
          <p:nvPr/>
        </p:nvSpPr>
        <p:spPr>
          <a:xfrm>
            <a:off x="62816" y="262773"/>
            <a:ext cx="2598821" cy="15299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TWO TASTING PANELS WERE CONDUCTED WITH KEY STAKEHOLDERS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C3896-715C-B6FF-42D1-C945DD87BE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754" y="262773"/>
            <a:ext cx="4212422" cy="612607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8F42AC-7032-F949-83A3-BB959FE0B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41" y="4317176"/>
            <a:ext cx="1851472" cy="1642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5B3848-34AE-F1E4-AED2-A22133858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6" y="2081463"/>
            <a:ext cx="1253102" cy="74595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B81E0-1ACE-DF61-3390-8E1F4EBD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CA7-77B7-4CFC-9BF3-5E29C117DFE1}" type="slidenum">
              <a:rPr lang="en-AE" smtClean="0"/>
              <a:t>8</a:t>
            </a:fld>
            <a:endParaRPr lang="en-AE"/>
          </a:p>
        </p:txBody>
      </p:sp>
      <p:pic>
        <p:nvPicPr>
          <p:cNvPr id="6" name="Picture 5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987FD425-0E2C-3AE9-A165-9160FD1062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9" y="3268433"/>
            <a:ext cx="1561555" cy="824501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2D4ED65-1172-8F20-2401-31E611B34A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0" t="9658" r="40931" b="10285"/>
          <a:stretch/>
        </p:blipFill>
        <p:spPr>
          <a:xfrm>
            <a:off x="7141646" y="262772"/>
            <a:ext cx="5006119" cy="612607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3873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29F5-1EAD-37CE-DD58-45956A0BF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23" y="285747"/>
            <a:ext cx="10186735" cy="91022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>CONFIDENT IN OUR PROGRESS, WE MOVED TO NEXT STEPS</a:t>
            </a:r>
            <a:endParaRPr lang="en-AE" sz="3600">
              <a:latin typeface="+mn-lt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83CF7EC2-228A-9906-2D39-074E55ADDA03}"/>
              </a:ext>
            </a:extLst>
          </p:cNvPr>
          <p:cNvSpPr/>
          <p:nvPr/>
        </p:nvSpPr>
        <p:spPr>
          <a:xfrm>
            <a:off x="1123950" y="1877925"/>
            <a:ext cx="2145506" cy="838203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FEBRUARY 9,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D232926F-7AF0-B052-52C1-5B93364418CC}"/>
              </a:ext>
            </a:extLst>
          </p:cNvPr>
          <p:cNvSpPr/>
          <p:nvPr/>
        </p:nvSpPr>
        <p:spPr>
          <a:xfrm>
            <a:off x="4893467" y="1877923"/>
            <a:ext cx="2145507" cy="837983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AUGUST 7,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A75CD6A0-8429-6092-8A5C-2A9625153249}"/>
              </a:ext>
            </a:extLst>
          </p:cNvPr>
          <p:cNvSpPr/>
          <p:nvPr/>
        </p:nvSpPr>
        <p:spPr>
          <a:xfrm>
            <a:off x="8704132" y="1886546"/>
            <a:ext cx="2145506" cy="838203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OCTOBER 2022 TO AUGUST 2023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16FC9852-CF00-54EE-06EA-A53BBCA348B8}"/>
              </a:ext>
            </a:extLst>
          </p:cNvPr>
          <p:cNvSpPr/>
          <p:nvPr/>
        </p:nvSpPr>
        <p:spPr>
          <a:xfrm>
            <a:off x="1971680" y="3493769"/>
            <a:ext cx="257170" cy="288166"/>
          </a:xfrm>
          <a:prstGeom prst="flowChartConnec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0DC41369-290A-8882-AEE6-30E51FDEDB7B}"/>
              </a:ext>
            </a:extLst>
          </p:cNvPr>
          <p:cNvSpPr/>
          <p:nvPr/>
        </p:nvSpPr>
        <p:spPr>
          <a:xfrm>
            <a:off x="5708862" y="3503293"/>
            <a:ext cx="257170" cy="288166"/>
          </a:xfrm>
          <a:prstGeom prst="flowChartConnec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8513CD14-42BD-536E-6220-70449958721B}"/>
              </a:ext>
            </a:extLst>
          </p:cNvPr>
          <p:cNvSpPr/>
          <p:nvPr/>
        </p:nvSpPr>
        <p:spPr>
          <a:xfrm>
            <a:off x="9537573" y="3515273"/>
            <a:ext cx="257170" cy="288166"/>
          </a:xfrm>
          <a:prstGeom prst="flowChartConnec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40B230-CE7A-FD58-A311-391E619D3DCF}"/>
              </a:ext>
            </a:extLst>
          </p:cNvPr>
          <p:cNvCxnSpPr>
            <a:cxnSpLocks/>
          </p:cNvCxnSpPr>
          <p:nvPr/>
        </p:nvCxnSpPr>
        <p:spPr>
          <a:xfrm>
            <a:off x="9662026" y="2724530"/>
            <a:ext cx="0" cy="7805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BC4E6A-58AE-002F-F9D7-2DA133A60E76}"/>
              </a:ext>
            </a:extLst>
          </p:cNvPr>
          <p:cNvCxnSpPr>
            <a:cxnSpLocks/>
          </p:cNvCxnSpPr>
          <p:nvPr/>
        </p:nvCxnSpPr>
        <p:spPr>
          <a:xfrm>
            <a:off x="5835397" y="2715906"/>
            <a:ext cx="0" cy="7805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C8F36A-405A-A095-7A12-4192335FD3E4}"/>
              </a:ext>
            </a:extLst>
          </p:cNvPr>
          <p:cNvCxnSpPr>
            <a:cxnSpLocks/>
          </p:cNvCxnSpPr>
          <p:nvPr/>
        </p:nvCxnSpPr>
        <p:spPr>
          <a:xfrm>
            <a:off x="2093450" y="2715907"/>
            <a:ext cx="0" cy="7805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D6EE877-4EE8-5CDA-37E4-3148B5019744}"/>
              </a:ext>
            </a:extLst>
          </p:cNvPr>
          <p:cNvSpPr txBox="1"/>
          <p:nvPr/>
        </p:nvSpPr>
        <p:spPr>
          <a:xfrm>
            <a:off x="972638" y="4134419"/>
            <a:ext cx="2642855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KDD signs NDA with </a:t>
            </a:r>
            <a:r>
              <a:rPr lang="en-US" sz="1800" dirty="0" err="1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Dasman</a:t>
            </a:r>
            <a:r>
              <a:rPr lang="en-US" sz="18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Diabetes Institute.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386F76-F7EC-CCB5-E77C-DC1D896ED58E}"/>
              </a:ext>
            </a:extLst>
          </p:cNvPr>
          <p:cNvSpPr txBox="1"/>
          <p:nvPr/>
        </p:nvSpPr>
        <p:spPr>
          <a:xfrm>
            <a:off x="3883360" y="4143944"/>
            <a:ext cx="4033419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KDD signs acceptance letter with KFAS for the project </a:t>
            </a:r>
            <a:r>
              <a:rPr lang="en-US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“DEVELOPMENT OF A NEW RANGE OF NO ADDED SUGAR PRODUCTS”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b="1" i="1" dirty="0"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6F5501-76D8-4AF7-4355-BDFE311B139C}"/>
              </a:ext>
            </a:extLst>
          </p:cNvPr>
          <p:cNvSpPr txBox="1"/>
          <p:nvPr/>
        </p:nvSpPr>
        <p:spPr>
          <a:xfrm>
            <a:off x="8157411" y="4143944"/>
            <a:ext cx="3061951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DDI conducts clinical trials for no added sugar chocolate ice cream prototypes.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FB64C-BDC6-FFB4-791E-F50020CE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CA7-77B7-4CFC-9BF3-5E29C117DFE1}" type="slidenum">
              <a:rPr lang="en-AE" smtClean="0"/>
              <a:t>9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3870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025108-d4c7-422e-939b-e3b1fb0647f5" xsi:nil="true"/>
    <lcf76f155ced4ddcb4097134ff3c332f xmlns="6ab0932f-c7d7-4b6c-98b8-f2e38474ade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F20B3A8D68DD47B9BBA8278D89B506" ma:contentTypeVersion="16" ma:contentTypeDescription="Create a new document." ma:contentTypeScope="" ma:versionID="72831dac12892259c6a6e04cc4687e95">
  <xsd:schema xmlns:xsd="http://www.w3.org/2001/XMLSchema" xmlns:xs="http://www.w3.org/2001/XMLSchema" xmlns:p="http://schemas.microsoft.com/office/2006/metadata/properties" xmlns:ns2="5c025108-d4c7-422e-939b-e3b1fb0647f5" xmlns:ns3="6ab0932f-c7d7-4b6c-98b8-f2e38474ade7" targetNamespace="http://schemas.microsoft.com/office/2006/metadata/properties" ma:root="true" ma:fieldsID="e9358fbcb824dd31736e4a6113398428" ns2:_="" ns3:_="">
    <xsd:import namespace="5c025108-d4c7-422e-939b-e3b1fb0647f5"/>
    <xsd:import namespace="6ab0932f-c7d7-4b6c-98b8-f2e38474ade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LengthInSecond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25108-d4c7-422e-939b-e3b1fb0647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4c43a37b-4399-4abb-8013-b108992971e1}" ma:internalName="TaxCatchAll" ma:showField="CatchAllData" ma:web="5c025108-d4c7-422e-939b-e3b1fb0647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0932f-c7d7-4b6c-98b8-f2e38474ad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71bd43d-de52-4a80-9981-b7dbfa4ea0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A7E411-DCC2-45C4-A879-352D87CE1CB8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94e4b15-245b-4ad9-a0e2-d6c1a52aa501"/>
    <ds:schemaRef ds:uri="e4c58c54-4b97-47e7-b0a2-f4ed20a97637"/>
    <ds:schemaRef ds:uri="http://www.w3.org/XML/1998/namespace"/>
    <ds:schemaRef ds:uri="5c025108-d4c7-422e-939b-e3b1fb0647f5"/>
    <ds:schemaRef ds:uri="6ab0932f-c7d7-4b6c-98b8-f2e38474ade7"/>
  </ds:schemaRefs>
</ds:datastoreItem>
</file>

<file path=customXml/itemProps2.xml><?xml version="1.0" encoding="utf-8"?>
<ds:datastoreItem xmlns:ds="http://schemas.openxmlformats.org/officeDocument/2006/customXml" ds:itemID="{98F294C9-AD15-41A8-9204-691EB7A2B6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025108-d4c7-422e-939b-e3b1fb0647f5"/>
    <ds:schemaRef ds:uri="6ab0932f-c7d7-4b6c-98b8-f2e38474ad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65B635-F40B-4BFD-BE7C-BEAAE561A0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3936</TotalTime>
  <Words>624</Words>
  <Application>Microsoft Macintosh PowerPoint</Application>
  <PresentationFormat>Widescreen</PresentationFormat>
  <Paragraphs>101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Apple Chancery</vt:lpstr>
      <vt:lpstr>Aptos</vt:lpstr>
      <vt:lpstr>Arial</vt:lpstr>
      <vt:lpstr>Calibri</vt:lpstr>
      <vt:lpstr>Calibri Light</vt:lpstr>
      <vt:lpstr>Mistral</vt:lpstr>
      <vt:lpstr>Times New Roman</vt:lpstr>
      <vt:lpstr>Office Theme</vt:lpstr>
      <vt:lpstr>Research &amp; Development Partnership</vt:lpstr>
      <vt:lpstr>THE CURRENT FOOD SYSTEM’S COST IMPACT IS HUGE. </vt:lpstr>
      <vt:lpstr>THE ADVERSE HEALTH IMPACT IN THE GCC  IS EQUALLY ALARMING</vt:lpstr>
      <vt:lpstr>THE PROBLEM EXTENDS BEYOND DIABETES &amp; OBESITY</vt:lpstr>
      <vt:lpstr>SUGAR REDUCTION JOURNEY AT KDD</vt:lpstr>
      <vt:lpstr>DRAFTING &amp; DEPLOYING THE METABOLIC MATRIX</vt:lpstr>
      <vt:lpstr>THE GUIDING FRAMEWORK IN EVERYTHING WE DO.</vt:lpstr>
      <vt:lpstr>PowerPoint Presentation</vt:lpstr>
      <vt:lpstr>CONFIDENT IN OUR PROGRESS, WE MOVED TO NEXT STEPS</vt:lpstr>
      <vt:lpstr>INTRODUCING GOOD FOR ME BY KDD! </vt:lpstr>
      <vt:lpstr>MORE TO COME IN 2024 &amp; BEYOND…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KDD GOOD FOR ME</dc:title>
  <dc:subject/>
  <dc:creator>Gautam Sridhar</dc:creator>
  <cp:keywords/>
  <dc:description/>
  <cp:lastModifiedBy>Korula Chandy</cp:lastModifiedBy>
  <cp:revision>409</cp:revision>
  <cp:lastPrinted>2024-06-10T04:42:09Z</cp:lastPrinted>
  <dcterms:created xsi:type="dcterms:W3CDTF">2023-06-06T07:19:21Z</dcterms:created>
  <dcterms:modified xsi:type="dcterms:W3CDTF">2024-06-11T16:21:56Z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0x01010025F20B3A8D68DD47B9BBA8278D89B506</vt:lpwstr>
  </property>
  <property fmtid="{D5CDD505-2E9C-101B-9397-08002B2CF9AE}" pid="3" name="MediaServiceImageTags">
    <vt:lpwstr/>
  </property>
</Properties>
</file>